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144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120" d="100"/>
          <a:sy n="120" d="100"/>
        </p:scale>
        <p:origin x="804" y="-25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8248-7F35-4D26-B8BE-1C7B174BF531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3574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05EA-B45E-4F0A-9A18-0EA63D6CB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5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805EA-B45E-4F0A-9A18-0EA63D6CBD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6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9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4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8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0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1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1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9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A635-E3D2-4F12-B708-D90C95D9BAFD}" type="datetimeFigureOut">
              <a:rPr lang="en-US" smtClean="0"/>
              <a:t>4/22/2023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8169-BB33-42CF-B2EC-A837C736B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jpeg"/><Relationship Id="rId39" Type="http://schemas.openxmlformats.org/officeDocument/2006/relationships/image" Target="../media/image3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31" Type="http://schemas.openxmlformats.org/officeDocument/2006/relationships/image" Target="../media/image28.jpeg"/><Relationship Id="rId44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jp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3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1.JP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1447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0760" y="643434"/>
            <a:ext cx="5632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“Proven Equipment for the Oil and Gas Industry” – Sales and Consulting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44" y="76200"/>
            <a:ext cx="31099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990863"/>
            <a:ext cx="6858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2"/>
                </a:solidFill>
              </a:rPr>
              <a:t>FACTORY AUTHORIZED STOCKING DISTRIBUTOR FOR:</a:t>
            </a:r>
          </a:p>
          <a:p>
            <a:pPr algn="ctr"/>
            <a:r>
              <a:rPr lang="en-US" sz="1100" i="1" dirty="0">
                <a:solidFill>
                  <a:schemeClr val="tx2"/>
                </a:solidFill>
              </a:rPr>
              <a:t>Crystal • Pie Calibrators • Fluke• Kelley Orifice Plates &amp; Seal Rings • </a:t>
            </a:r>
            <a:r>
              <a:rPr lang="en-US" sz="1100" i="1" dirty="0" err="1">
                <a:solidFill>
                  <a:schemeClr val="tx2"/>
                </a:solidFill>
              </a:rPr>
              <a:t>ThermoProbe</a:t>
            </a:r>
            <a:r>
              <a:rPr lang="en-US" sz="1100" i="1" dirty="0">
                <a:solidFill>
                  <a:schemeClr val="tx2"/>
                </a:solidFill>
              </a:rPr>
              <a:t> • Ralston Hose, Pumps &amp; Fittings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0" y="8671068"/>
            <a:ext cx="6858000" cy="47293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447800"/>
            <a:ext cx="685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171611" y="1600159"/>
            <a:ext cx="2484610" cy="1064544"/>
            <a:chOff x="1027412" y="3343556"/>
            <a:chExt cx="2484610" cy="1064544"/>
          </a:xfrm>
        </p:grpSpPr>
        <p:pic>
          <p:nvPicPr>
            <p:cNvPr id="29" name="Picture 5" descr="image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412" y="3343556"/>
              <a:ext cx="2484610" cy="809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051886" y="4100323"/>
              <a:ext cx="2394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Industry Leading Advanced Digital Pressure Calibrators &amp; Digital Test Gauges, IS Ratings, Best Field Accuracy</a:t>
              </a: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4694026" y="1666691"/>
            <a:ext cx="2057400" cy="785369"/>
            <a:chOff x="2253186" y="3116241"/>
            <a:chExt cx="2057400" cy="785369"/>
          </a:xfrm>
        </p:grpSpPr>
        <p:sp>
          <p:nvSpPr>
            <p:cNvPr id="17" name="TextBox 16"/>
            <p:cNvSpPr txBox="1"/>
            <p:nvPr/>
          </p:nvSpPr>
          <p:spPr>
            <a:xfrm>
              <a:off x="2253186" y="3486112"/>
              <a:ext cx="20574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Handheld Precision Digital Thermometers, Bluetooth Capability</a:t>
              </a:r>
            </a:p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Portable Electronic Tank Gauging Thermometers</a:t>
              </a:r>
            </a:p>
          </p:txBody>
        </p:sp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672" y="3116241"/>
              <a:ext cx="1640593" cy="42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1" name="Straight Connector 40"/>
          <p:cNvCxnSpPr/>
          <p:nvPr/>
        </p:nvCxnSpPr>
        <p:spPr>
          <a:xfrm>
            <a:off x="-4237" y="3694045"/>
            <a:ext cx="685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8622" y="5105400"/>
            <a:ext cx="685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3412617" y="7851220"/>
            <a:ext cx="1172482" cy="988292"/>
            <a:chOff x="2902438" y="7746277"/>
            <a:chExt cx="1172482" cy="988292"/>
          </a:xfrm>
        </p:grpSpPr>
        <p:pic>
          <p:nvPicPr>
            <p:cNvPr id="1047" name="Picture 22" descr="http://www.apex-instruments.com/img/logoKelley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76"/>
            <a:stretch/>
          </p:blipFill>
          <p:spPr bwMode="auto">
            <a:xfrm>
              <a:off x="3188853" y="7746277"/>
              <a:ext cx="541799" cy="61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2" name="TextBox 1051"/>
            <p:cNvSpPr txBox="1"/>
            <p:nvPr/>
          </p:nvSpPr>
          <p:spPr>
            <a:xfrm>
              <a:off x="2902438" y="8319071"/>
              <a:ext cx="117248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Universal &amp; Paddle Orifice Plates to AGA 3 &amp; API 14.3, From ½” to 36” Rings 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422039" y="7756719"/>
            <a:ext cx="1083237" cy="1094114"/>
            <a:chOff x="5631597" y="7734217"/>
            <a:chExt cx="1083237" cy="1094114"/>
          </a:xfrm>
        </p:grpSpPr>
        <p:pic>
          <p:nvPicPr>
            <p:cNvPr id="1049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275" y="7734217"/>
              <a:ext cx="926333" cy="58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" name="TextBox 1053"/>
            <p:cNvSpPr txBox="1"/>
            <p:nvPr/>
          </p:nvSpPr>
          <p:spPr>
            <a:xfrm>
              <a:off x="5631597" y="8305111"/>
              <a:ext cx="1083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Industrial Silencers, Engine Silencers, Vent Silencers, Gas Turbine Silencers, Intake Filters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74535" y="4085756"/>
            <a:ext cx="1089609" cy="870802"/>
            <a:chOff x="4338530" y="4138809"/>
            <a:chExt cx="1089609" cy="870802"/>
          </a:xfrm>
        </p:grpSpPr>
        <p:pic>
          <p:nvPicPr>
            <p:cNvPr id="1055" name="Picture 26" descr="http://www.wika.nl/templates/pics/logo_wika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530" y="4138809"/>
              <a:ext cx="1069524" cy="36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338530" y="4486391"/>
              <a:ext cx="10896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RTDs, Thermowells, Multipoint Temp Probes Temp Transmitters</a:t>
              </a:r>
            </a:p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&amp; Pressure Gauges</a:t>
              </a:r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0" y="7523328"/>
            <a:ext cx="685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6278315"/>
            <a:ext cx="685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2146" y="8920885"/>
            <a:ext cx="6882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303.804.0667 | sales@apex-instruments.com | www.Apex-Instruments.com | 7200 E. Dry Creek Rd. C102, Centennial, CO 80112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8260" y="7484476"/>
            <a:ext cx="7058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2"/>
                </a:solidFill>
              </a:rPr>
              <a:t>Sampling Valves • Washdown Equipment• BI-TORQ Valve Automation • Orifice Plates •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Silencers </a:t>
            </a:r>
            <a:r>
              <a:rPr lang="en-US" sz="1100" i="1" dirty="0">
                <a:solidFill>
                  <a:schemeClr val="tx2"/>
                </a:solidFill>
              </a:rPr>
              <a:t>• Dry Block Calibrators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426666" y="4022490"/>
            <a:ext cx="1419341" cy="1018478"/>
            <a:chOff x="1317389" y="4123669"/>
            <a:chExt cx="1419341" cy="1018478"/>
          </a:xfrm>
        </p:grpSpPr>
        <p:sp>
          <p:nvSpPr>
            <p:cNvPr id="47" name="TextBox 46"/>
            <p:cNvSpPr txBox="1"/>
            <p:nvPr/>
          </p:nvSpPr>
          <p:spPr>
            <a:xfrm>
              <a:off x="1317389" y="4511205"/>
              <a:ext cx="141934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Bimetallic &amp; Digital Thermometers, RTDs, Thermocouples, Thermowells,</a:t>
              </a:r>
            </a:p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Pressure Gauges &amp; Transmitters</a:t>
              </a:r>
            </a:p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4-20mA Temp Transmitters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185" y="4123669"/>
              <a:ext cx="1158520" cy="365577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-4238" y="6252704"/>
            <a:ext cx="6870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tx2"/>
                </a:solidFill>
              </a:rPr>
              <a:t>TREX• </a:t>
            </a:r>
            <a:r>
              <a:rPr lang="en-US" sz="1100" i="1" dirty="0" err="1">
                <a:solidFill>
                  <a:schemeClr val="tx2"/>
                </a:solidFill>
              </a:rPr>
              <a:t>Bandlock</a:t>
            </a:r>
            <a:r>
              <a:rPr lang="en-US" sz="1100" i="1" dirty="0">
                <a:solidFill>
                  <a:schemeClr val="tx2"/>
                </a:solidFill>
              </a:rPr>
              <a:t> Closures &amp; Replacement Seals • Pressure Controllers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• Pressure &amp; Temp. Transmitters • Allen-Bradley</a:t>
            </a:r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7961" y="3709947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tx2"/>
                </a:solidFill>
              </a:rPr>
              <a:t>Tank Gauging Systems • Level Gauges &amp; Switches • Thermowells • RTD’s &amp; Thermocouples • Analog Pressure Gauges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43" y="1428373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chemeClr val="tx2"/>
                </a:solidFill>
                <a:latin typeface="+mj-lt"/>
              </a:rPr>
              <a:t>Pressure, Temperature, &amp; Electrical Calibration Instruments 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80" y="3962167"/>
            <a:ext cx="1211297" cy="1002045"/>
          </a:xfrm>
          <a:prstGeom prst="rect">
            <a:avLst/>
          </a:prstGeom>
        </p:spPr>
      </p:pic>
      <p:sp>
        <p:nvSpPr>
          <p:cNvPr id="1032" name="TextBox 1031"/>
          <p:cNvSpPr txBox="1"/>
          <p:nvPr/>
        </p:nvSpPr>
        <p:spPr>
          <a:xfrm>
            <a:off x="7961" y="5071020"/>
            <a:ext cx="68305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tx2"/>
                </a:solidFill>
                <a:latin typeface="+mj-lt"/>
              </a:rPr>
              <a:t>Coriolis &amp; Density Meters </a:t>
            </a:r>
            <a:r>
              <a:rPr lang="en-US" sz="1050" i="1" dirty="0">
                <a:solidFill>
                  <a:schemeClr val="tx2"/>
                </a:solidFill>
              </a:rPr>
              <a:t>• Ultrasonic Meters for Line Balancing &amp; Leak Detection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 Gas Detectors </a:t>
            </a:r>
            <a:r>
              <a:rPr lang="en-US" sz="1050" i="1" dirty="0">
                <a:solidFill>
                  <a:schemeClr val="tx2"/>
                </a:solidFill>
              </a:rPr>
              <a:t>•   Acoustic Imaging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050" i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5909" y="1474547"/>
            <a:ext cx="1821667" cy="1234821"/>
            <a:chOff x="-16979" y="1635110"/>
            <a:chExt cx="1821667" cy="1234821"/>
          </a:xfrm>
        </p:grpSpPr>
        <p:grpSp>
          <p:nvGrpSpPr>
            <p:cNvPr id="23" name="Group 22"/>
            <p:cNvGrpSpPr/>
            <p:nvPr/>
          </p:nvGrpSpPr>
          <p:grpSpPr>
            <a:xfrm>
              <a:off x="-16979" y="1635110"/>
              <a:ext cx="1450978" cy="1234821"/>
              <a:chOff x="5414717" y="1981200"/>
              <a:chExt cx="1371600" cy="1137208"/>
            </a:xfrm>
          </p:grpSpPr>
          <p:pic>
            <p:nvPicPr>
              <p:cNvPr id="20" name="Picture 4" descr="Z:\Apex Calibration Information\Logos\PIE-logo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1" y="1981200"/>
                <a:ext cx="878992" cy="609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414717" y="2595188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Advanced RTD Simulators</a:t>
                </a:r>
              </a:p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Smart Transmitter Capable,</a:t>
                </a:r>
              </a:p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Thermocouple Simulators</a:t>
                </a:r>
              </a:p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Loop Calibrators</a:t>
                </a:r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87449" y="1834282"/>
              <a:ext cx="517239" cy="922500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3109301" y="6441384"/>
            <a:ext cx="1366352" cy="1077706"/>
            <a:chOff x="4004858" y="2625007"/>
            <a:chExt cx="1386460" cy="1136311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04858" y="2625007"/>
              <a:ext cx="1386460" cy="1136311"/>
              <a:chOff x="3042406" y="4243764"/>
              <a:chExt cx="1495722" cy="1142322"/>
            </a:xfrm>
          </p:grpSpPr>
          <p:pic>
            <p:nvPicPr>
              <p:cNvPr id="1029" name="Picture 5" descr="Z:\Apex Calibration Information\Logos\condec~1.bmp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2406" y="4243764"/>
                <a:ext cx="1495722" cy="410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4" name="TextBox 1023"/>
              <p:cNvSpPr txBox="1"/>
              <p:nvPr/>
            </p:nvSpPr>
            <p:spPr>
              <a:xfrm>
                <a:off x="3191793" y="5184973"/>
                <a:ext cx="1196948" cy="201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Source Box 3000</a:t>
                </a: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453" y="3060811"/>
              <a:ext cx="699162" cy="62425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BF505A-F2F3-4282-A745-6AFC38A6A12D}"/>
              </a:ext>
            </a:extLst>
          </p:cNvPr>
          <p:cNvGrpSpPr/>
          <p:nvPr/>
        </p:nvGrpSpPr>
        <p:grpSpPr>
          <a:xfrm>
            <a:off x="5352366" y="7786887"/>
            <a:ext cx="1616937" cy="1002792"/>
            <a:chOff x="5296139" y="2690564"/>
            <a:chExt cx="1616937" cy="1002792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8B768B26-6188-4FFB-9587-BBC1FBD3E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34705" y="2690564"/>
              <a:ext cx="1358936" cy="523044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1FB64D0-B67F-49BA-916A-C6279CF169F5}"/>
                </a:ext>
              </a:extLst>
            </p:cNvPr>
            <p:cNvSpPr txBox="1"/>
            <p:nvPr/>
          </p:nvSpPr>
          <p:spPr>
            <a:xfrm>
              <a:off x="5296139" y="3170136"/>
              <a:ext cx="1616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Dry Block and Liquid Bath Temperature Calibrators. Portable, Accurate, Fast, Advanced Documenting Functions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8BE9858-50C2-4DD5-A9AE-0D6110261BC9}"/>
              </a:ext>
            </a:extLst>
          </p:cNvPr>
          <p:cNvGrpSpPr/>
          <p:nvPr/>
        </p:nvGrpSpPr>
        <p:grpSpPr>
          <a:xfrm>
            <a:off x="1889004" y="2698666"/>
            <a:ext cx="1818164" cy="963915"/>
            <a:chOff x="1939494" y="2698666"/>
            <a:chExt cx="1818164" cy="963915"/>
          </a:xfrm>
        </p:grpSpPr>
        <p:grpSp>
          <p:nvGrpSpPr>
            <p:cNvPr id="71" name="Group 70"/>
            <p:cNvGrpSpPr/>
            <p:nvPr/>
          </p:nvGrpSpPr>
          <p:grpSpPr>
            <a:xfrm>
              <a:off x="1939494" y="2698666"/>
              <a:ext cx="1708120" cy="726216"/>
              <a:chOff x="4858490" y="2732817"/>
              <a:chExt cx="1708120" cy="726216"/>
            </a:xfrm>
          </p:grpSpPr>
          <p:pic>
            <p:nvPicPr>
              <p:cNvPr id="28" name="Picture 7" descr="Z:\Apex Calibration Information\Logos\Ralston-logo-Tagline-RGB-72dpi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8490" y="2732817"/>
                <a:ext cx="1708120" cy="324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4904584" y="3043535"/>
                <a:ext cx="143393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Adapters &amp; Fittings, Calibration Test Pumps, Compressed Gas Control, Quick Test Hoses</a:t>
                </a: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4F8A90F-8BED-44DC-B478-5A214D8D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304091" y="2869408"/>
              <a:ext cx="453567" cy="793173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758D0CA-C080-4FC9-BD9D-2CB78F742F70}"/>
              </a:ext>
            </a:extLst>
          </p:cNvPr>
          <p:cNvGrpSpPr/>
          <p:nvPr/>
        </p:nvGrpSpPr>
        <p:grpSpPr>
          <a:xfrm>
            <a:off x="-108011" y="2662133"/>
            <a:ext cx="1988860" cy="989564"/>
            <a:chOff x="-91181" y="2662133"/>
            <a:chExt cx="1988860" cy="989564"/>
          </a:xfrm>
        </p:grpSpPr>
        <p:grpSp>
          <p:nvGrpSpPr>
            <p:cNvPr id="5" name="Group 4"/>
            <p:cNvGrpSpPr/>
            <p:nvPr/>
          </p:nvGrpSpPr>
          <p:grpSpPr>
            <a:xfrm>
              <a:off x="-91181" y="2738168"/>
              <a:ext cx="1554877" cy="838484"/>
              <a:chOff x="-2543415" y="3231185"/>
              <a:chExt cx="1554877" cy="838484"/>
            </a:xfrm>
          </p:grpSpPr>
          <p:pic>
            <p:nvPicPr>
              <p:cNvPr id="22" name="Picture 2" descr="Z:\Apex Calibration Information\Logos\Fluke Logo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96028" y="3231185"/>
                <a:ext cx="1226120" cy="380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-2543415" y="3654171"/>
                <a:ext cx="15548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Test Tools, Multimeters, Process Calibrators, Thermal Imagers, Infrared Thermometers</a:t>
                </a:r>
              </a:p>
            </p:txBody>
          </p:sp>
        </p:grpSp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C506B17B-B589-4AF0-83A2-C5C601F72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6" t="2981" r="22335" b="4330"/>
            <a:stretch/>
          </p:blipFill>
          <p:spPr bwMode="auto">
            <a:xfrm>
              <a:off x="1307407" y="2662133"/>
              <a:ext cx="590272" cy="98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E5F31B-CFD3-45EC-A5F6-5C4ABA070420}"/>
              </a:ext>
            </a:extLst>
          </p:cNvPr>
          <p:cNvGrpSpPr/>
          <p:nvPr/>
        </p:nvGrpSpPr>
        <p:grpSpPr>
          <a:xfrm>
            <a:off x="3538756" y="2633513"/>
            <a:ext cx="1537888" cy="1040153"/>
            <a:chOff x="3572437" y="2599028"/>
            <a:chExt cx="1537888" cy="1040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ECFE07-6283-4985-ACF9-9BD3AD2A7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048" y="2674492"/>
              <a:ext cx="601376" cy="5574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02ED01-25DC-44B6-94C4-677426C27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0" t="-527" r="33370" b="527"/>
            <a:stretch/>
          </p:blipFill>
          <p:spPr>
            <a:xfrm>
              <a:off x="4603402" y="2599028"/>
              <a:ext cx="506923" cy="1040153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0E5C6DC-61CE-4875-87FD-2BBCBBAAA812}"/>
                </a:ext>
              </a:extLst>
            </p:cNvPr>
            <p:cNvSpPr txBox="1"/>
            <p:nvPr/>
          </p:nvSpPr>
          <p:spPr>
            <a:xfrm>
              <a:off x="3572437" y="3214976"/>
              <a:ext cx="126259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Digital Manometers &amp; </a:t>
              </a:r>
            </a:p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Calibrators</a:t>
              </a:r>
            </a:p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 Rotary Gas Meter Tester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646D6D-25F8-4741-8B08-D733BC81D0C5}"/>
              </a:ext>
            </a:extLst>
          </p:cNvPr>
          <p:cNvGrpSpPr/>
          <p:nvPr/>
        </p:nvGrpSpPr>
        <p:grpSpPr>
          <a:xfrm>
            <a:off x="1354546" y="6514314"/>
            <a:ext cx="1732632" cy="940221"/>
            <a:chOff x="2402160" y="6550011"/>
            <a:chExt cx="1732632" cy="94022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31CF937-53BE-46B5-A465-5AE22CA66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0" t="4858" r="17890" b="4228"/>
            <a:stretch/>
          </p:blipFill>
          <p:spPr>
            <a:xfrm>
              <a:off x="2519808" y="6826113"/>
              <a:ext cx="721987" cy="66411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774E7BF-4C3D-4042-BFFB-2D2AAA50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04413" y="6550011"/>
              <a:ext cx="1318274" cy="171376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02AD4FC-CA29-4325-BF29-82718E022A83}"/>
                </a:ext>
              </a:extLst>
            </p:cNvPr>
            <p:cNvSpPr txBox="1"/>
            <p:nvPr/>
          </p:nvSpPr>
          <p:spPr>
            <a:xfrm>
              <a:off x="2402160" y="6646816"/>
              <a:ext cx="173263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 err="1">
                  <a:solidFill>
                    <a:schemeClr val="tx2"/>
                  </a:solidFill>
                </a:rPr>
                <a:t>Bandlock</a:t>
              </a:r>
              <a:r>
                <a:rPr lang="en-US" sz="800" b="1" dirty="0">
                  <a:solidFill>
                    <a:schemeClr val="tx2"/>
                  </a:solidFill>
                </a:rPr>
                <a:t>™ 2 Quick-Opening Closure 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D55FED-9B3B-41E4-9F63-B3B14F2A286D}"/>
                </a:ext>
              </a:extLst>
            </p:cNvPr>
            <p:cNvSpPr txBox="1"/>
            <p:nvPr/>
          </p:nvSpPr>
          <p:spPr>
            <a:xfrm>
              <a:off x="3111999" y="6870587"/>
              <a:ext cx="9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Replacement Seals, Screws, Links, &amp; Parts In Stock at Apex Instruments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8C3E30C-2411-4307-B4A0-01F6C774CCA3}"/>
              </a:ext>
            </a:extLst>
          </p:cNvPr>
          <p:cNvGrpSpPr/>
          <p:nvPr/>
        </p:nvGrpSpPr>
        <p:grpSpPr>
          <a:xfrm>
            <a:off x="92169" y="3939969"/>
            <a:ext cx="2038668" cy="1079655"/>
            <a:chOff x="34163" y="3940210"/>
            <a:chExt cx="2038668" cy="1079655"/>
          </a:xfrm>
        </p:grpSpPr>
        <p:pic>
          <p:nvPicPr>
            <p:cNvPr id="80" name="Picture 2" descr="Rosemount 5900S Radar Level Gauge">
              <a:extLst>
                <a:ext uri="{FF2B5EF4-FFF2-40B4-BE49-F238E27FC236}">
                  <a16:creationId xmlns:a16="http://schemas.microsoft.com/office/drawing/2014/main" id="{5D1F393F-B448-41FE-8E30-1BBE107EA4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" r="-1"/>
            <a:stretch/>
          </p:blipFill>
          <p:spPr bwMode="auto">
            <a:xfrm>
              <a:off x="1327603" y="4005452"/>
              <a:ext cx="745228" cy="936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34163" y="3940210"/>
              <a:ext cx="1342559" cy="1079655"/>
              <a:chOff x="76200" y="4093763"/>
              <a:chExt cx="1342559" cy="1079655"/>
            </a:xfrm>
          </p:grpSpPr>
          <p:pic>
            <p:nvPicPr>
              <p:cNvPr id="1045" name="Picture 19" descr="http://www.customcontrols.co.nz/Products/MeasurementControlAndFieldAutomation/RosemountTankGauging/Images/RosemountTankGaugingLogo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69" y="4093763"/>
                <a:ext cx="1337220" cy="504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0" name="TextBox 1049"/>
              <p:cNvSpPr txBox="1"/>
              <p:nvPr/>
            </p:nvSpPr>
            <p:spPr>
              <a:xfrm>
                <a:off x="76200" y="4542476"/>
                <a:ext cx="1342559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 Radar Tank Gauging</a:t>
                </a:r>
              </a:p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Systems for Petroleum Liquids, Asphalt &amp; LPG’s. High Precision</a:t>
                </a:r>
              </a:p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Meets API for Inventory Tank Control &amp; Custody Transfer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0246D9-FEDB-4150-9D9E-25BC31236CA3}"/>
              </a:ext>
            </a:extLst>
          </p:cNvPr>
          <p:cNvGrpSpPr/>
          <p:nvPr/>
        </p:nvGrpSpPr>
        <p:grpSpPr>
          <a:xfrm>
            <a:off x="-50503" y="6489614"/>
            <a:ext cx="1483898" cy="1030469"/>
            <a:chOff x="-2071" y="6480975"/>
            <a:chExt cx="1519776" cy="1097760"/>
          </a:xfrm>
        </p:grpSpPr>
        <p:sp>
          <p:nvSpPr>
            <p:cNvPr id="101" name="TextBox 100"/>
            <p:cNvSpPr txBox="1"/>
            <p:nvPr/>
          </p:nvSpPr>
          <p:spPr>
            <a:xfrm>
              <a:off x="-2071" y="7250860"/>
              <a:ext cx="1519776" cy="32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solidFill>
                    <a:schemeClr val="tx2"/>
                  </a:solidFill>
                </a:rPr>
                <a:t>AMS TREX Device Communicator:</a:t>
              </a:r>
            </a:p>
            <a:p>
              <a:r>
                <a:rPr lang="en-US" sz="700" b="1" dirty="0">
                  <a:solidFill>
                    <a:schemeClr val="tx2"/>
                  </a:solidFill>
                </a:rPr>
                <a:t>Intrinsically Safe, 475 Replacement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7846222-17B2-49E7-AA43-8CE2ED5F1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l="10704" r="9679"/>
            <a:stretch/>
          </p:blipFill>
          <p:spPr>
            <a:xfrm>
              <a:off x="436497" y="6480975"/>
              <a:ext cx="650895" cy="817544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0B7565-5D75-4DCF-A7B4-AA7F31CBAF96}"/>
              </a:ext>
            </a:extLst>
          </p:cNvPr>
          <p:cNvGrpSpPr/>
          <p:nvPr/>
        </p:nvGrpSpPr>
        <p:grpSpPr>
          <a:xfrm>
            <a:off x="19497" y="5270888"/>
            <a:ext cx="1455731" cy="981518"/>
            <a:chOff x="2820827" y="5250211"/>
            <a:chExt cx="1455731" cy="981518"/>
          </a:xfrm>
        </p:grpSpPr>
        <p:sp>
          <p:nvSpPr>
            <p:cNvPr id="1040" name="TextBox 1039"/>
            <p:cNvSpPr txBox="1"/>
            <p:nvPr/>
          </p:nvSpPr>
          <p:spPr>
            <a:xfrm>
              <a:off x="2950533" y="5923952"/>
              <a:ext cx="1256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Micro Motion Coriolis Flow &amp; Density Measurement</a:t>
              </a:r>
            </a:p>
          </p:txBody>
        </p:sp>
        <p:pic>
          <p:nvPicPr>
            <p:cNvPr id="62" name="Picture 2" descr="Emerson Micro Motion 5700 Field-Mount Transmitters, Micro Motion F300S  Coriolis Flowmeters, Micro Motion 4200 2-wire Transmitters">
              <a:extLst>
                <a:ext uri="{FF2B5EF4-FFF2-40B4-BE49-F238E27FC236}">
                  <a16:creationId xmlns:a16="http://schemas.microsoft.com/office/drawing/2014/main" id="{F24ACDE5-6758-47D4-8AC4-E9B76C591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827" y="5250211"/>
              <a:ext cx="1455731" cy="64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3A364B-2596-4879-9DEF-FA693B03D75F}"/>
              </a:ext>
            </a:extLst>
          </p:cNvPr>
          <p:cNvGrpSpPr/>
          <p:nvPr/>
        </p:nvGrpSpPr>
        <p:grpSpPr>
          <a:xfrm>
            <a:off x="528997" y="7898449"/>
            <a:ext cx="1884793" cy="1030768"/>
            <a:chOff x="3453433" y="7921541"/>
            <a:chExt cx="1884793" cy="10307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4ED53C2-7692-4309-8331-5C91FB1F8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/>
            <a:srcRect l="31135" r="36945"/>
            <a:stretch/>
          </p:blipFill>
          <p:spPr>
            <a:xfrm rot="10800000" flipH="1">
              <a:off x="5075538" y="7921541"/>
              <a:ext cx="262688" cy="82296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453433" y="8105923"/>
              <a:ext cx="1732765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2"/>
                  </a:solidFill>
                </a:rPr>
                <a:t>Piston Type Sampling Valves – Do Not Clog or Leak. Drain Valves – Ram Type Drain Valves, Air &amp; Hydraulic, MG Process Valves: Spray &amp; Rinse Valves. Bail, Gate, Piston, Specialty Valve Assemblies, Washdown Equipment , Bi-Torq Actuators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FEBFDDE-88A5-4EB2-9256-AAC6FC5832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474" y="7691778"/>
            <a:ext cx="561013" cy="933366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94CEA85-948E-47EF-8E68-D19375AFE466}"/>
              </a:ext>
            </a:extLst>
          </p:cNvPr>
          <p:cNvGrpSpPr/>
          <p:nvPr/>
        </p:nvGrpSpPr>
        <p:grpSpPr>
          <a:xfrm>
            <a:off x="1416913" y="5393217"/>
            <a:ext cx="2041982" cy="836190"/>
            <a:chOff x="1613179" y="5377174"/>
            <a:chExt cx="2041982" cy="836190"/>
          </a:xfrm>
        </p:grpSpPr>
        <p:grpSp>
          <p:nvGrpSpPr>
            <p:cNvPr id="52" name="Group 51"/>
            <p:cNvGrpSpPr/>
            <p:nvPr/>
          </p:nvGrpSpPr>
          <p:grpSpPr>
            <a:xfrm>
              <a:off x="1613179" y="5377174"/>
              <a:ext cx="1371600" cy="836190"/>
              <a:chOff x="1399322" y="5519500"/>
              <a:chExt cx="1371600" cy="836190"/>
            </a:xfrm>
          </p:grpSpPr>
          <p:pic>
            <p:nvPicPr>
              <p:cNvPr id="1034" name="Picture 9" descr="http://static1.1.sqspcdn.com/static/f/459470/15583458/1323805754960/siemens_logo.jpg?token=9JHaWNx%2Fk2sZE7pmBmJk2wE46Es%3D"/>
              <p:cNvPicPr>
                <a:picLocks noChangeAspect="1" noChangeArrowheads="1"/>
              </p:cNvPicPr>
              <p:nvPr/>
            </p:nvPicPr>
            <p:blipFill rotWithShape="1"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07" t="30031" r="8775" b="28549"/>
              <a:stretch/>
            </p:blipFill>
            <p:spPr bwMode="auto">
              <a:xfrm>
                <a:off x="1477046" y="5519500"/>
                <a:ext cx="1216152" cy="223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8" name="TextBox 1037"/>
              <p:cNvSpPr txBox="1"/>
              <p:nvPr/>
            </p:nvSpPr>
            <p:spPr>
              <a:xfrm>
                <a:off x="1399322" y="5724748"/>
                <a:ext cx="137160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Non-Intrusive Ultrasonic Flow Meters for Gas and Liquids. Check Metering. Leak Detection Systems, Interface Meters</a:t>
                </a:r>
              </a:p>
              <a:p>
                <a:pPr algn="ctr"/>
                <a:r>
                  <a:rPr lang="en-US" sz="700" b="1" dirty="0">
                    <a:solidFill>
                      <a:schemeClr val="tx2"/>
                    </a:solidFill>
                  </a:rPr>
                  <a:t>Clamp-On, Portable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CF2A3AA-A595-4344-82E4-F16A2D7B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937992" y="5476300"/>
              <a:ext cx="717169" cy="604609"/>
            </a:xfrm>
            <a:prstGeom prst="rect">
              <a:avLst/>
            </a:prstGeom>
          </p:spPr>
        </p:pic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F12058DF-B79A-443F-9C00-6F41BE56DE0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89735" y="4027783"/>
            <a:ext cx="742786" cy="90917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C1E4A5F-F69E-4BFF-9BAA-C6BDC74DE9FA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5556" t="44610" r="21740" b="42958"/>
          <a:stretch/>
        </p:blipFill>
        <p:spPr>
          <a:xfrm flipV="1">
            <a:off x="4874274" y="2407029"/>
            <a:ext cx="1758545" cy="23243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F331E-F3DF-4A77-A29F-C64AFF648CCC}"/>
              </a:ext>
            </a:extLst>
          </p:cNvPr>
          <p:cNvGrpSpPr/>
          <p:nvPr/>
        </p:nvGrpSpPr>
        <p:grpSpPr>
          <a:xfrm>
            <a:off x="3460897" y="5278285"/>
            <a:ext cx="1667449" cy="1057844"/>
            <a:chOff x="5127492" y="5266832"/>
            <a:chExt cx="1667449" cy="105784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2B69008-1915-4A28-9CF2-95CBDF9FDCE7}"/>
                </a:ext>
              </a:extLst>
            </p:cNvPr>
            <p:cNvGrpSpPr/>
            <p:nvPr/>
          </p:nvGrpSpPr>
          <p:grpSpPr>
            <a:xfrm>
              <a:off x="5127492" y="5266832"/>
              <a:ext cx="1284877" cy="1057844"/>
              <a:chOff x="3352973" y="5307451"/>
              <a:chExt cx="1284877" cy="105784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C7A0D10-14C3-45E3-AFE8-0BD440050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26263" y="5307451"/>
                <a:ext cx="1211587" cy="487651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2A43BF8-5A46-4272-A702-723DB21F6730}"/>
                  </a:ext>
                </a:extLst>
              </p:cNvPr>
              <p:cNvSpPr txBox="1"/>
              <p:nvPr/>
            </p:nvSpPr>
            <p:spPr>
              <a:xfrm>
                <a:off x="3352973" y="5718964"/>
                <a:ext cx="126985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Single Gas Detectors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Multi-Gas Detectors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Benzene Detection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Personal Safety Equipment,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700" b="1" dirty="0">
                    <a:solidFill>
                      <a:srgbClr val="1F497D"/>
                    </a:solidFill>
                    <a:latin typeface="Calibri"/>
                  </a:rPr>
                  <a:t>Respiratory Protection</a:t>
                </a: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270564C-8137-4499-A131-13211301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414592" y="5298984"/>
              <a:ext cx="380349" cy="9508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776854-292E-4644-B88F-E85CDECBBC6C}"/>
              </a:ext>
            </a:extLst>
          </p:cNvPr>
          <p:cNvGrpSpPr/>
          <p:nvPr/>
        </p:nvGrpSpPr>
        <p:grpSpPr>
          <a:xfrm>
            <a:off x="4941365" y="2659436"/>
            <a:ext cx="1880288" cy="1016025"/>
            <a:chOff x="4941365" y="2659436"/>
            <a:chExt cx="1880288" cy="101602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442EE48-DC63-4D1D-AF87-5526F50412D6}"/>
                </a:ext>
              </a:extLst>
            </p:cNvPr>
            <p:cNvGrpSpPr/>
            <p:nvPr/>
          </p:nvGrpSpPr>
          <p:grpSpPr>
            <a:xfrm>
              <a:off x="4941365" y="2659436"/>
              <a:ext cx="1570507" cy="1016025"/>
              <a:chOff x="4913315" y="2659436"/>
              <a:chExt cx="1570507" cy="1016025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0F54983-C384-4FE4-A8E9-17858190B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49733" y="2659436"/>
                <a:ext cx="1075164" cy="492805"/>
              </a:xfrm>
              <a:prstGeom prst="rect">
                <a:avLst/>
              </a:prstGeom>
            </p:spPr>
          </p:pic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B996A8E-B698-419A-A6AA-3CAF5D454EAA}"/>
                  </a:ext>
                </a:extLst>
              </p:cNvPr>
              <p:cNvSpPr txBox="1"/>
              <p:nvPr/>
            </p:nvSpPr>
            <p:spPr>
              <a:xfrm>
                <a:off x="4913315" y="3152241"/>
                <a:ext cx="15705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Automatic Pressure &amp; Digital Pressure Calibrators, Temperature Calibrators, Multifunction Process Calibrators, </a:t>
                </a:r>
                <a:r>
                  <a:rPr lang="en-US" sz="700" b="1" dirty="0">
                    <a:solidFill>
                      <a:srgbClr val="1F497D"/>
                    </a:solidFill>
                    <a:latin typeface="Calibri"/>
                  </a:rPr>
                  <a:t>Bluetooth Capabilities</a:t>
                </a:r>
              </a:p>
            </p:txBody>
          </p:sp>
        </p:grp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7D30274-36A5-47D6-BEE5-E86E9D7FD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6385585" y="2739000"/>
              <a:ext cx="436068" cy="896139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8511292-3E5E-4ADC-B1AF-5D8EB245379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79456" y="7727253"/>
            <a:ext cx="1554685" cy="40683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6DB2BF6-AFB8-4143-98E4-7CDBCA9E4E9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532522" y="8113247"/>
            <a:ext cx="867041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8A24747-0BF2-4337-86C0-BAD4AD3440D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873846" y="3426370"/>
            <a:ext cx="1371600" cy="165051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FEB088C6-888E-C06A-C837-6A244A83A039}"/>
              </a:ext>
            </a:extLst>
          </p:cNvPr>
          <p:cNvGrpSpPr/>
          <p:nvPr/>
        </p:nvGrpSpPr>
        <p:grpSpPr>
          <a:xfrm>
            <a:off x="4966708" y="5268783"/>
            <a:ext cx="2059915" cy="1022221"/>
            <a:chOff x="4974082" y="5268783"/>
            <a:chExt cx="2059915" cy="102222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7C41B35-9F67-860D-F0A0-3E81390CF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/>
            <a:srcRect l="8450" t="15536" r="8819" b="16019"/>
            <a:stretch/>
          </p:blipFill>
          <p:spPr>
            <a:xfrm>
              <a:off x="5396581" y="5268783"/>
              <a:ext cx="1211587" cy="66823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62C71F9-46BF-D456-F8E1-20D6EDD88BC7}"/>
                </a:ext>
              </a:extLst>
            </p:cNvPr>
            <p:cNvSpPr txBox="1"/>
            <p:nvPr/>
          </p:nvSpPr>
          <p:spPr>
            <a:xfrm>
              <a:off x="4974082" y="5875506"/>
              <a:ext cx="205991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1" dirty="0">
                  <a:solidFill>
                    <a:srgbClr val="1F497D"/>
                  </a:solidFill>
                  <a:latin typeface="Calibri"/>
                </a:rPr>
                <a:t>Fluke ii900 Acoustic Imager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" b="1" dirty="0">
                  <a:solidFill>
                    <a:srgbClr val="1F497D"/>
                  </a:solidFill>
                  <a:latin typeface="Calibri"/>
                </a:rPr>
                <a:t>C</a:t>
              </a: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ompressed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Air</a:t>
              </a:r>
              <a:r>
                <a:rPr lang="en-US" sz="700" b="1" dirty="0">
                  <a:solidFill>
                    <a:srgbClr val="1F497D"/>
                  </a:solidFill>
                  <a:latin typeface="Calibri"/>
                </a:rPr>
                <a:t> Leak Detection Time, Ensure Proper Air Pressure to Pneumatic Equipment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7E05F96-8F09-18BD-0BC7-255C63B359C9}"/>
              </a:ext>
            </a:extLst>
          </p:cNvPr>
          <p:cNvSpPr txBox="1"/>
          <p:nvPr/>
        </p:nvSpPr>
        <p:spPr>
          <a:xfrm>
            <a:off x="4203594" y="7123339"/>
            <a:ext cx="165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Rosemount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Pressure, Temperature Transmitters, Manifolds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74AC5C7-595D-B33E-9342-51D890BFA42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498302" y="6453719"/>
            <a:ext cx="1224424" cy="708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FF2536E-894A-6250-F727-1DD8BD34E49B}"/>
              </a:ext>
            </a:extLst>
          </p:cNvPr>
          <p:cNvGrpSpPr/>
          <p:nvPr/>
        </p:nvGrpSpPr>
        <p:grpSpPr>
          <a:xfrm>
            <a:off x="5653378" y="6549153"/>
            <a:ext cx="1199568" cy="875068"/>
            <a:chOff x="5653378" y="6549153"/>
            <a:chExt cx="1199568" cy="87506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D6E7CD7-EA70-2540-2FEF-B29BBEE4DE43}"/>
                </a:ext>
              </a:extLst>
            </p:cNvPr>
            <p:cNvSpPr txBox="1"/>
            <p:nvPr/>
          </p:nvSpPr>
          <p:spPr>
            <a:xfrm>
              <a:off x="5653378" y="7116444"/>
              <a:ext cx="11995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Limited Allen Bradley PLC Parts Are Available</a:t>
              </a:r>
              <a:r>
                <a:rPr lang="en-US" sz="700" b="1" dirty="0">
                  <a:solidFill>
                    <a:srgbClr val="1F497D"/>
                  </a:solidFill>
                  <a:latin typeface="Calibri"/>
                </a:rPr>
                <a:t> 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207B5F2-0D3A-5471-9C19-C10FEC010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5689894" y="6549153"/>
              <a:ext cx="1148609" cy="581453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C86F1F0-406A-CA23-3E03-9377F7DE5E6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356665" y="7727934"/>
            <a:ext cx="123825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A968E4-2CF4-46E0-9B18-312DEAC5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4" y="3977632"/>
            <a:ext cx="1508096" cy="122957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F86BC95-DC83-F549-B7B8-513CDB6BF4A0}"/>
              </a:ext>
            </a:extLst>
          </p:cNvPr>
          <p:cNvGrpSpPr/>
          <p:nvPr/>
        </p:nvGrpSpPr>
        <p:grpSpPr>
          <a:xfrm>
            <a:off x="4833656" y="4159206"/>
            <a:ext cx="2109834" cy="826168"/>
            <a:chOff x="4833656" y="4159206"/>
            <a:chExt cx="2109834" cy="82616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9ED7E3-1CF4-BB35-38FF-66913441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345">
              <a:off x="5101090" y="4159206"/>
              <a:ext cx="1541098" cy="66682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EC4CEB-F589-02D1-2346-8B82C7B90330}"/>
                </a:ext>
              </a:extLst>
            </p:cNvPr>
            <p:cNvSpPr txBox="1"/>
            <p:nvPr/>
          </p:nvSpPr>
          <p:spPr>
            <a:xfrm>
              <a:off x="4833656" y="4562181"/>
              <a:ext cx="2109834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>
                  <a:solidFill>
                    <a:schemeClr val="tx2"/>
                  </a:solidFill>
                </a:rPr>
                <a:t>TORQUE WRENCH CALIBRATIONS</a:t>
              </a:r>
            </a:p>
            <a:p>
              <a:pPr algn="ctr"/>
              <a:r>
                <a:rPr lang="en-US" sz="800" i="1" dirty="0">
                  <a:solidFill>
                    <a:schemeClr val="tx2"/>
                  </a:solidFill>
                </a:rPr>
                <a:t>FULLY TORQUED</a:t>
              </a:r>
              <a:r>
                <a:rPr lang="en-US" sz="1100" i="1" dirty="0">
                  <a:solidFill>
                    <a:schemeClr val="tx2"/>
                  </a:solidFill>
                </a:rPr>
                <a:t> </a:t>
              </a:r>
            </a:p>
          </p:txBody>
        </p:sp>
      </p:grp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C36969E-0935-F1B2-1439-970298F4D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121188"/>
            <a:ext cx="2777373" cy="3463914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1447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3" tIns="45667" rIns="91333" bIns="45667" rtlCol="0" anchor="ctr"/>
          <a:lstStyle/>
          <a:p>
            <a:pPr algn="ctr" defTabSz="91333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0"/>
            <a:ext cx="7010400" cy="1169444"/>
          </a:xfrm>
          <a:prstGeom prst="rect">
            <a:avLst/>
          </a:prstGeom>
          <a:noFill/>
        </p:spPr>
        <p:txBody>
          <a:bodyPr wrap="square" lIns="91333" tIns="45667" rIns="91333" bIns="45667" rtlCol="0">
            <a:spAutoFit/>
          </a:bodyPr>
          <a:lstStyle/>
          <a:p>
            <a:pPr algn="ctr" defTabSz="913331"/>
            <a:r>
              <a:rPr lang="en-US" sz="2400" b="1" i="1" u="sng" dirty="0">
                <a:solidFill>
                  <a:prstClr val="white"/>
                </a:solidFill>
                <a:latin typeface="+mj-lt"/>
              </a:rPr>
              <a:t>Calibration Services</a:t>
            </a:r>
          </a:p>
          <a:p>
            <a:pPr algn="ctr" defTabSz="913331"/>
            <a:r>
              <a:rPr lang="en-US" sz="1400" b="1" dirty="0">
                <a:solidFill>
                  <a:prstClr val="white"/>
                </a:solidFill>
              </a:rPr>
              <a:t>In-House Calibration Laboratory For Pressure, Temperature, Electrical, &amp; Torque Equipment</a:t>
            </a:r>
          </a:p>
          <a:p>
            <a:pPr algn="ctr" defTabSz="913331"/>
            <a:r>
              <a:rPr lang="en-US" sz="1400" i="1" dirty="0">
                <a:solidFill>
                  <a:prstClr val="white"/>
                </a:solidFill>
              </a:rPr>
              <a:t>“Our Commitment Is To Accuracy, Reliability, &amp; High Quality Service”</a:t>
            </a:r>
            <a:endParaRPr lang="en-US" sz="1200" i="1" dirty="0">
              <a:solidFill>
                <a:prstClr val="white"/>
              </a:solidFill>
            </a:endParaRPr>
          </a:p>
          <a:p>
            <a:pPr algn="ctr" defTabSz="913331"/>
            <a:endParaRPr lang="en-US" b="1" i="1" u="sng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6858000" cy="1123277"/>
          </a:xfrm>
          <a:prstGeom prst="rect">
            <a:avLst/>
          </a:prstGeom>
        </p:spPr>
        <p:txBody>
          <a:bodyPr wrap="square" lIns="91333" tIns="45667" rIns="91333" bIns="45667">
            <a:spAutoFit/>
          </a:bodyPr>
          <a:lstStyle/>
          <a:p>
            <a:pPr algn="ctr" defTabSz="913119"/>
            <a:r>
              <a:rPr lang="en-US" sz="1200" b="1" u="sng" dirty="0">
                <a:solidFill>
                  <a:srgbClr val="1F497D"/>
                </a:solidFill>
                <a:latin typeface="+mj-lt"/>
                <a:ea typeface="Times New Roman"/>
              </a:rPr>
              <a:t>Pressure, Temperature, Electrical, &amp; Torque Calibrations</a:t>
            </a:r>
          </a:p>
          <a:p>
            <a:pPr algn="ctr" defTabSz="913119"/>
            <a:r>
              <a:rPr lang="en-US" sz="1100" dirty="0">
                <a:solidFill>
                  <a:srgbClr val="1F497D"/>
                </a:solidFill>
                <a:ea typeface="Times New Roman"/>
              </a:rPr>
              <a:t>Analog Pressure Gauges • Deadweight Testers • Digital Pressure Gauges • Pressure Calibrators • Pressure Modules (Ametek/ Crystal Engineering, Ashcroft/ Heise, Beta, Fluke) • Analog Thermometers • Digital Thermometers • Dry Block Calibrators • RTD Simulators • RTD Readers • Thermocouple Calibrators • Temperature Simulators • AC/DC Voltage and Current • Clamp Meters • Digital Multimeters • Loop Calibrators • Multi-function Calibrators </a:t>
            </a:r>
          </a:p>
          <a:p>
            <a:pPr algn="ctr" defTabSz="913119"/>
            <a:r>
              <a:rPr lang="en-US" sz="1100" dirty="0">
                <a:solidFill>
                  <a:srgbClr val="1F497D"/>
                </a:solidFill>
                <a:ea typeface="Times New Roman"/>
              </a:rPr>
              <a:t>• 4 in. lb. to 250 ft. lb. Torque Wrenches • 60-600 ft. lb. Torque Wrenches •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3167" y="1948188"/>
            <a:ext cx="3784401" cy="2267180"/>
          </a:xfrm>
          <a:prstGeom prst="rect">
            <a:avLst/>
          </a:prstGeom>
        </p:spPr>
        <p:txBody>
          <a:bodyPr wrap="square" lIns="91333" tIns="45667" rIns="91333" bIns="45667">
            <a:spAutoFit/>
          </a:bodyPr>
          <a:lstStyle/>
          <a:p>
            <a:pPr algn="ctr" defTabSz="1017634">
              <a:spcAft>
                <a:spcPts val="999"/>
              </a:spcAft>
              <a:buClr>
                <a:srgbClr val="EF4623"/>
              </a:buClr>
            </a:pPr>
            <a:r>
              <a:rPr lang="en-US" sz="1200" b="1" u="sng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Calibration Service’s Include</a:t>
            </a:r>
            <a:endParaRPr lang="en-US" sz="16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NIST Traceable Calibrations 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ISO/IEC 17025 Accredited Calibrations  </a:t>
            </a:r>
            <a:r>
              <a:rPr lang="en-US" sz="900" dirty="0">
                <a:solidFill>
                  <a:srgbClr val="1F497D"/>
                </a:solidFill>
              </a:rPr>
              <a:t>(See scope for details)</a:t>
            </a:r>
          </a:p>
          <a:p>
            <a:pPr marL="317899" lvl="0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Calibration Certificates with As Found / As Left Data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Calibration Label with Certified &amp; Recertification Dates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Archiving of Historical Data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b="1" dirty="0">
                <a:solidFill>
                  <a:srgbClr val="1F497D"/>
                </a:solidFill>
              </a:rPr>
              <a:t>Prompt Turnaround (Typically Less than 1 Week)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Loaner Units Available (Depending on Availability)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Pick Up &amp; Delivery Available</a:t>
            </a:r>
          </a:p>
          <a:p>
            <a:pPr marL="317899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Repair of Instrument if Necessary</a:t>
            </a:r>
          </a:p>
          <a:p>
            <a:pPr marL="317899" lvl="0" indent="-317899" defTabSz="1017634">
              <a:buBlip>
                <a:blip r:embed="rId5"/>
              </a:buBlip>
            </a:pPr>
            <a:r>
              <a:rPr lang="en-US" sz="1100" dirty="0">
                <a:solidFill>
                  <a:srgbClr val="1F497D"/>
                </a:solidFill>
              </a:rPr>
              <a:t>Calibration Seals where Applicable</a:t>
            </a:r>
          </a:p>
          <a:p>
            <a:pPr marL="317899" indent="-317899" defTabSz="1017634">
              <a:buBlip>
                <a:blip r:embed="rId5"/>
              </a:buBlip>
            </a:pPr>
            <a:endParaRPr lang="en-US" sz="1100" dirty="0">
              <a:solidFill>
                <a:srgbClr val="1F497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79264" y="1978850"/>
            <a:ext cx="1539202" cy="2354614"/>
            <a:chOff x="5279264" y="2117187"/>
            <a:chExt cx="1539202" cy="23546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8" t="16322" r="25000" b="16092"/>
            <a:stretch/>
          </p:blipFill>
          <p:spPr>
            <a:xfrm>
              <a:off x="5279264" y="2117187"/>
              <a:ext cx="1477438" cy="1585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9264" y="3702467"/>
              <a:ext cx="1539202" cy="769334"/>
            </a:xfrm>
            <a:prstGeom prst="rect">
              <a:avLst/>
            </a:prstGeom>
            <a:noFill/>
          </p:spPr>
          <p:txBody>
            <a:bodyPr wrap="square" lIns="91333" tIns="45667" rIns="91333" bIns="45667" rtlCol="0">
              <a:spAutoFit/>
            </a:bodyPr>
            <a:lstStyle/>
            <a:p>
              <a:pPr algn="ctr" defTabSz="913331"/>
              <a:r>
                <a:rPr lang="en-US" sz="1100" i="1" dirty="0">
                  <a:solidFill>
                    <a:schemeClr val="tx2"/>
                  </a:solidFill>
                </a:rPr>
                <a:t>Automated Calibrations</a:t>
              </a:r>
            </a:p>
            <a:p>
              <a:pPr algn="ctr" defTabSz="913331"/>
              <a:r>
                <a:rPr lang="en-US" sz="1100" i="1" dirty="0">
                  <a:solidFill>
                    <a:schemeClr val="tx2"/>
                  </a:solidFill>
                </a:rPr>
                <a:t>Ensure High Accuracy Recertification </a:t>
              </a:r>
            </a:p>
            <a:p>
              <a:pPr algn="ctr" defTabSz="913331"/>
              <a:r>
                <a:rPr lang="en-US" sz="1100" i="1" dirty="0">
                  <a:solidFill>
                    <a:schemeClr val="tx2"/>
                  </a:solidFill>
                </a:rPr>
                <a:t>&amp; Quick Turnaround 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33520" y="3962182"/>
            <a:ext cx="3638560" cy="93871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For More Information on Rates and Availability: 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</a:rPr>
              <a:t>Call 866-276-2202 or Email Cal.Lab@Apex-Instruments.com</a:t>
            </a:r>
          </a:p>
          <a:p>
            <a:pPr algn="ctr" defTabSz="1017277"/>
            <a:r>
              <a:rPr lang="en-US" sz="1100" dirty="0">
                <a:solidFill>
                  <a:schemeClr val="tx2"/>
                </a:solidFill>
              </a:rPr>
              <a:t>Download Our Calibration Order Form:</a:t>
            </a:r>
          </a:p>
          <a:p>
            <a:pPr algn="ctr" defTabSz="1017277"/>
            <a:r>
              <a:rPr lang="en-US" sz="1100" u="sng" dirty="0">
                <a:solidFill>
                  <a:schemeClr val="tx2"/>
                </a:solidFill>
              </a:rPr>
              <a:t>www.apex-instruments.com</a:t>
            </a:r>
          </a:p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0" y="8939456"/>
            <a:ext cx="6858000" cy="20454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910965"/>
            <a:ext cx="1532075" cy="2175891"/>
            <a:chOff x="76200" y="1990690"/>
            <a:chExt cx="1532075" cy="21758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306" b="76389" l="35391" r="64063">
                          <a14:foregroundMark x1="39531" y1="68889" x2="46953" y2="68611"/>
                          <a14:backgroundMark x1="36484" y1="51250" x2="36484" y2="548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8" t="17811" r="35909" b="22929"/>
            <a:stretch/>
          </p:blipFill>
          <p:spPr>
            <a:xfrm>
              <a:off x="76200" y="1990690"/>
              <a:ext cx="1532075" cy="176329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94537" y="3735694"/>
              <a:ext cx="1295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tx2"/>
                  </a:solidFill>
                </a:rPr>
                <a:t>Calibrations Up To 15,000 PSI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43682" y="7782019"/>
            <a:ext cx="2152117" cy="10849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2"/>
                </a:solidFill>
              </a:rPr>
              <a:t>Apex Instruments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7200 E. Dry Creek Rd. C-102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Centennial, CO 80112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Office: 303-804-0667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Email: sales@apex-instruments.com</a:t>
            </a:r>
          </a:p>
          <a:p>
            <a:pPr algn="ctr"/>
            <a:r>
              <a:rPr lang="en-US" sz="1050" dirty="0">
                <a:solidFill>
                  <a:schemeClr val="tx2"/>
                </a:solidFill>
              </a:rPr>
              <a:t>www.apex-instruments.com</a:t>
            </a:r>
          </a:p>
        </p:txBody>
      </p:sp>
      <p:pic>
        <p:nvPicPr>
          <p:cNvPr id="1030" name="Picture 6" descr="http://www.solaresflorida.com/images/rosemount_tank_gauging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32194" r="17504" b="32329"/>
          <a:stretch/>
        </p:blipFill>
        <p:spPr bwMode="auto">
          <a:xfrm>
            <a:off x="5548330" y="8125524"/>
            <a:ext cx="1283960" cy="4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SNLogo2" descr="https://www.isnetworld.com/images/ISN_Logo_Fullsiz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7" y="8131238"/>
            <a:ext cx="1447800" cy="4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8483412"/>
            <a:ext cx="2005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ISNetworld ® Compliance</a:t>
            </a:r>
          </a:p>
          <a:p>
            <a:pPr algn="ctr"/>
            <a:r>
              <a:rPr lang="en-US" sz="800" dirty="0">
                <a:solidFill>
                  <a:schemeClr val="tx2"/>
                </a:solidFill>
              </a:rPr>
              <a:t>Avetta (formerly PICS®Auditing) Compliance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2916D-0A20-44BE-9EC4-263D3310FE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43" y="5078371"/>
            <a:ext cx="3291957" cy="2788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875480-931E-44B3-82BD-2B7D5AEE47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610" y="6181264"/>
            <a:ext cx="962560" cy="14868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00312" y="5349474"/>
            <a:ext cx="1704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u="sng" dirty="0">
                <a:solidFill>
                  <a:schemeClr val="tx2"/>
                </a:solidFill>
              </a:rPr>
              <a:t>Contact Your Local Sales Rep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8882AC-9E2E-4BAD-9190-1D7911C03F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02" y="8137588"/>
            <a:ext cx="1377708" cy="3430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8522545-A537-4DEF-A963-4DF7368D187A}"/>
              </a:ext>
            </a:extLst>
          </p:cNvPr>
          <p:cNvSpPr txBox="1"/>
          <p:nvPr/>
        </p:nvSpPr>
        <p:spPr>
          <a:xfrm>
            <a:off x="3643308" y="4930368"/>
            <a:ext cx="313849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Tank Gauge 2-in-1 Overfill Prevention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6D9CD-1417-46F4-E2AD-2319B7747681}"/>
              </a:ext>
            </a:extLst>
          </p:cNvPr>
          <p:cNvSpPr txBox="1"/>
          <p:nvPr/>
        </p:nvSpPr>
        <p:spPr>
          <a:xfrm>
            <a:off x="940825" y="5473168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8D975-58D7-E670-5F05-03819F582819}"/>
              </a:ext>
            </a:extLst>
          </p:cNvPr>
          <p:cNvSpPr txBox="1"/>
          <p:nvPr/>
        </p:nvSpPr>
        <p:spPr>
          <a:xfrm>
            <a:off x="416035" y="5808274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A88B4-36CA-7C8D-2831-C0EB57E46FC5}"/>
              </a:ext>
            </a:extLst>
          </p:cNvPr>
          <p:cNvSpPr txBox="1"/>
          <p:nvPr/>
        </p:nvSpPr>
        <p:spPr>
          <a:xfrm>
            <a:off x="1046450" y="5999397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WY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71C428-A604-A250-9CDA-4F38F884296A}"/>
              </a:ext>
            </a:extLst>
          </p:cNvPr>
          <p:cNvSpPr txBox="1"/>
          <p:nvPr/>
        </p:nvSpPr>
        <p:spPr>
          <a:xfrm>
            <a:off x="571892" y="6448944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CDAEB-B1AC-17BB-8CD4-D405E5ABDCE6}"/>
              </a:ext>
            </a:extLst>
          </p:cNvPr>
          <p:cNvSpPr txBox="1"/>
          <p:nvPr/>
        </p:nvSpPr>
        <p:spPr>
          <a:xfrm>
            <a:off x="1735446" y="5478401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000E71-5BEE-3BC7-778C-A6CEC4A91CDC}"/>
              </a:ext>
            </a:extLst>
          </p:cNvPr>
          <p:cNvSpPr txBox="1"/>
          <p:nvPr/>
        </p:nvSpPr>
        <p:spPr>
          <a:xfrm>
            <a:off x="391394" y="7087217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398ED-1886-8520-70A9-94779C521A77}"/>
              </a:ext>
            </a:extLst>
          </p:cNvPr>
          <p:cNvSpPr txBox="1"/>
          <p:nvPr/>
        </p:nvSpPr>
        <p:spPr>
          <a:xfrm>
            <a:off x="1153167" y="6582665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DA4DE-CFB9-9A13-241D-4464A426F028}"/>
              </a:ext>
            </a:extLst>
          </p:cNvPr>
          <p:cNvSpPr txBox="1"/>
          <p:nvPr/>
        </p:nvSpPr>
        <p:spPr>
          <a:xfrm>
            <a:off x="1050458" y="715691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83B21-8158-90C6-818A-0E002084E038}"/>
              </a:ext>
            </a:extLst>
          </p:cNvPr>
          <p:cNvSpPr txBox="1"/>
          <p:nvPr/>
        </p:nvSpPr>
        <p:spPr>
          <a:xfrm>
            <a:off x="1794816" y="7578417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6FD8DE-FEB4-4241-21B9-C5C06D3269F4}"/>
              </a:ext>
            </a:extLst>
          </p:cNvPr>
          <p:cNvSpPr txBox="1"/>
          <p:nvPr/>
        </p:nvSpPr>
        <p:spPr>
          <a:xfrm>
            <a:off x="1753138" y="6279836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892AD8-BB32-AAD8-4472-E09A726004B9}"/>
              </a:ext>
            </a:extLst>
          </p:cNvPr>
          <p:cNvSpPr txBox="1"/>
          <p:nvPr/>
        </p:nvSpPr>
        <p:spPr>
          <a:xfrm>
            <a:off x="1727509" y="5876657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F1F60F-BCD8-02CD-3A8C-FF5B8BE14D51}"/>
              </a:ext>
            </a:extLst>
          </p:cNvPr>
          <p:cNvSpPr txBox="1"/>
          <p:nvPr/>
        </p:nvSpPr>
        <p:spPr>
          <a:xfrm>
            <a:off x="1894449" y="667939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052AD6-D8CB-AFC6-57A0-9DEFE0F7A145}"/>
              </a:ext>
            </a:extLst>
          </p:cNvPr>
          <p:cNvSpPr txBox="1"/>
          <p:nvPr/>
        </p:nvSpPr>
        <p:spPr>
          <a:xfrm>
            <a:off x="2005375" y="7076864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OK</a:t>
            </a:r>
          </a:p>
        </p:txBody>
      </p:sp>
      <p:graphicFrame>
        <p:nvGraphicFramePr>
          <p:cNvPr id="37" name="Table 8">
            <a:extLst>
              <a:ext uri="{FF2B5EF4-FFF2-40B4-BE49-F238E27FC236}">
                <a16:creationId xmlns:a16="http://schemas.microsoft.com/office/drawing/2014/main" id="{B6ACF11F-DA0E-EDF7-CEC3-A3122D0C4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557738"/>
              </p:ext>
            </p:extLst>
          </p:nvPr>
        </p:nvGraphicFramePr>
        <p:xfrm>
          <a:off x="2581468" y="5593675"/>
          <a:ext cx="1298617" cy="1828800"/>
        </p:xfrm>
        <a:graphic>
          <a:graphicData uri="http://schemas.openxmlformats.org/drawingml/2006/table">
            <a:tbl>
              <a:tblPr firstRow="1" bandRow="1"/>
              <a:tblGrid>
                <a:gridCol w="437925">
                  <a:extLst>
                    <a:ext uri="{9D8B030D-6E8A-4147-A177-3AD203B41FA5}">
                      <a16:colId xmlns:a16="http://schemas.microsoft.com/office/drawing/2014/main" val="3843211213"/>
                    </a:ext>
                  </a:extLst>
                </a:gridCol>
                <a:gridCol w="860692">
                  <a:extLst>
                    <a:ext uri="{9D8B030D-6E8A-4147-A177-3AD203B41FA5}">
                      <a16:colId xmlns:a16="http://schemas.microsoft.com/office/drawing/2014/main" val="2461560088"/>
                    </a:ext>
                  </a:extLst>
                </a:gridCol>
              </a:tblGrid>
              <a:tr h="293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3D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Dave </a:t>
                      </a:r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Noles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801-884-7014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620408"/>
                  </a:ext>
                </a:extLst>
              </a:tr>
              <a:tr h="293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Drew Behrend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307-259-5115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516265"/>
                  </a:ext>
                </a:extLst>
              </a:tr>
              <a:tr h="293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7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Joe </a:t>
                      </a:r>
                      <a:r>
                        <a:rPr lang="en-US" sz="7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Malara</a:t>
                      </a:r>
                      <a:endParaRPr lang="en-US" sz="7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en-US" sz="7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303-210-7748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321709"/>
                  </a:ext>
                </a:extLst>
              </a:tr>
              <a:tr h="293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4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James Jaramillo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719-431-2079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158578"/>
                  </a:ext>
                </a:extLst>
              </a:tr>
              <a:tr h="293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3A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Jason Boone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678-327-6446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807104"/>
                  </a:ext>
                </a:extLst>
              </a:tr>
              <a:tr h="293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7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DD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Austin Molyneux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303-956-2445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655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00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12456</TotalTime>
  <Words>831</Words>
  <Application>Microsoft Office PowerPoint</Application>
  <PresentationFormat>On-screen Show (4:3)</PresentationFormat>
  <Paragraphs>115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Unicode MS</vt:lpstr>
      <vt:lpstr>Arial</vt:lpstr>
      <vt:lpstr>Calibri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Apex-HP2</dc:creator>
  <cp:lastModifiedBy>Connor</cp:lastModifiedBy>
  <cp:revision>187</cp:revision>
  <cp:lastPrinted>2019-03-21T20:37:46Z</cp:lastPrinted>
  <dcterms:created xsi:type="dcterms:W3CDTF">2016-08-10T20:11:11Z</dcterms:created>
  <dcterms:modified xsi:type="dcterms:W3CDTF">2023-04-24T22:23:36Z</dcterms:modified>
</cp:coreProperties>
</file>